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94" r:id="rId5"/>
    <p:sldId id="283" r:id="rId6"/>
    <p:sldId id="280" r:id="rId7"/>
    <p:sldId id="285" r:id="rId8"/>
    <p:sldId id="296" r:id="rId9"/>
    <p:sldId id="265" r:id="rId10"/>
    <p:sldId id="304" r:id="rId11"/>
    <p:sldId id="277" r:id="rId12"/>
    <p:sldId id="329" r:id="rId13"/>
    <p:sldId id="307" r:id="rId14"/>
    <p:sldId id="308" r:id="rId15"/>
    <p:sldId id="319" r:id="rId16"/>
    <p:sldId id="310" r:id="rId17"/>
    <p:sldId id="311" r:id="rId18"/>
    <p:sldId id="320" r:id="rId19"/>
    <p:sldId id="313" r:id="rId20"/>
    <p:sldId id="314" r:id="rId21"/>
    <p:sldId id="315" r:id="rId22"/>
    <p:sldId id="316" r:id="rId23"/>
    <p:sldId id="317" r:id="rId24"/>
    <p:sldId id="318" r:id="rId25"/>
    <p:sldId id="326" r:id="rId26"/>
    <p:sldId id="327" r:id="rId27"/>
    <p:sldId id="328" r:id="rId28"/>
    <p:sldId id="287" r:id="rId29"/>
    <p:sldId id="30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4F17A8"/>
    <a:srgbClr val="8A66C4"/>
    <a:srgbClr val="C4B2E3"/>
    <a:srgbClr val="E5DCF2"/>
    <a:srgbClr val="05BFE0"/>
    <a:srgbClr val="0080A8"/>
    <a:srgbClr val="59D4EB"/>
    <a:srgbClr val="ABE8F5"/>
    <a:srgbClr val="DA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558"/>
  </p:normalViewPr>
  <p:slideViewPr>
    <p:cSldViewPr snapToGrid="0" snapToObjects="1">
      <p:cViewPr varScale="1">
        <p:scale>
          <a:sx n="69" d="100"/>
          <a:sy n="69" d="100"/>
        </p:scale>
        <p:origin x="48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6" d="100"/>
        <a:sy n="9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31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24" r="1691" b="2329"/>
          <a:stretch/>
        </p:blipFill>
        <p:spPr>
          <a:xfrm>
            <a:off x="314326" y="212494"/>
            <a:ext cx="2366269" cy="9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26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26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26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26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26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26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7" y="627609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2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26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3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Phase 1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26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7609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26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26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824" r="1691" b="2329"/>
          <a:stretch/>
        </p:blipFill>
        <p:spPr>
          <a:xfrm>
            <a:off x="314326" y="212494"/>
            <a:ext cx="2366269" cy="90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26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26 July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26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00%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26 July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26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26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26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26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26 July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26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04802"/>
            <a:ext cx="3115062" cy="11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26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26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98876" y="341313"/>
            <a:ext cx="5760071" cy="5758791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26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26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	Quote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title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304802"/>
            <a:ext cx="3115062" cy="11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26 July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VIOLET</a:t>
            </a:r>
          </a:p>
          <a:p>
            <a:pPr algn="l"/>
            <a:r>
              <a:rPr lang="en-US" sz="1800" b="1" dirty="0"/>
              <a:t>79</a:t>
            </a:r>
            <a:r>
              <a:rPr lang="en-US" sz="1800" dirty="0"/>
              <a:t>  /  </a:t>
            </a:r>
            <a:r>
              <a:rPr lang="en-US" sz="1800" b="1" dirty="0"/>
              <a:t>23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VIOLET</a:t>
            </a:r>
          </a:p>
          <a:p>
            <a:pPr algn="l"/>
            <a:r>
              <a:rPr lang="en-US" sz="1800" b="1" dirty="0"/>
              <a:t>43</a:t>
            </a:r>
            <a:r>
              <a:rPr lang="en-US" sz="1800" dirty="0"/>
              <a:t>  /  </a:t>
            </a:r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VIOLET</a:t>
            </a:r>
          </a:p>
          <a:p>
            <a:pPr algn="l"/>
            <a:r>
              <a:rPr lang="en-US" sz="1800" b="1" dirty="0"/>
              <a:t>138</a:t>
            </a:r>
            <a:r>
              <a:rPr lang="en-US" sz="1800" dirty="0"/>
              <a:t>  /  </a:t>
            </a:r>
            <a:r>
              <a:rPr lang="en-US" sz="1800" b="1" dirty="0"/>
              <a:t>102</a:t>
            </a:r>
            <a:r>
              <a:rPr lang="en-US" sz="1800" dirty="0"/>
              <a:t>  /  </a:t>
            </a:r>
            <a:r>
              <a:rPr lang="en-US" sz="1800" b="1" dirty="0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196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TANGERINE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  <a:r>
              <a:rPr lang="en-US" sz="1800" dirty="0"/>
              <a:t>  /  </a:t>
            </a:r>
            <a:r>
              <a:rPr lang="en-US" sz="1800" b="1" dirty="0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TANGERINE</a:t>
            </a:r>
          </a:p>
          <a:p>
            <a:pPr algn="l"/>
            <a:r>
              <a:rPr lang="en-US" sz="1800" b="1" dirty="0"/>
              <a:t>221</a:t>
            </a:r>
            <a:r>
              <a:rPr lang="en-US" sz="1800" dirty="0"/>
              <a:t>  /  </a:t>
            </a:r>
            <a:r>
              <a:rPr lang="en-US" sz="1800" b="1" dirty="0"/>
              <a:t>49</a:t>
            </a:r>
            <a:r>
              <a:rPr lang="en-US" sz="1800" dirty="0"/>
              <a:t>  /  </a:t>
            </a:r>
            <a:r>
              <a:rPr lang="en-US" sz="1800" b="1" dirty="0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TANGRINE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148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201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AQUA</a:t>
            </a:r>
          </a:p>
          <a:p>
            <a:pPr algn="l"/>
            <a:r>
              <a:rPr lang="en-US" sz="1800" b="1" dirty="0"/>
              <a:t>5</a:t>
            </a:r>
            <a:r>
              <a:rPr lang="en-US" sz="1800" dirty="0"/>
              <a:t>  /  </a:t>
            </a:r>
            <a:r>
              <a:rPr lang="en-US" sz="1800" b="1" dirty="0"/>
              <a:t>191</a:t>
            </a:r>
            <a:r>
              <a:rPr lang="en-US" sz="1800" dirty="0"/>
              <a:t>  /  </a:t>
            </a:r>
            <a:r>
              <a:rPr lang="en-US" sz="1800" b="1" dirty="0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AQUA</a:t>
            </a:r>
          </a:p>
          <a:p>
            <a:pPr algn="l"/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128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AQUA</a:t>
            </a:r>
          </a:p>
          <a:p>
            <a:pPr algn="l"/>
            <a:r>
              <a:rPr lang="en-US" sz="1800" b="1" dirty="0"/>
              <a:t>89</a:t>
            </a:r>
            <a:r>
              <a:rPr lang="en-US" sz="1800" dirty="0"/>
              <a:t>  /  </a:t>
            </a:r>
            <a:r>
              <a:rPr lang="en-US" sz="1800" b="1" dirty="0"/>
              <a:t>212</a:t>
            </a:r>
            <a:r>
              <a:rPr lang="en-US" sz="1800" dirty="0"/>
              <a:t>  /  </a:t>
            </a:r>
            <a:r>
              <a:rPr lang="en-US" sz="1800" b="1" dirty="0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171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232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229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220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 dirty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218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PMI RGB COLOR PALETTE</a:t>
            </a:r>
          </a:p>
          <a:p>
            <a:r>
              <a:rPr lang="en-US" dirty="0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 rotWithShape="1">
          <a:blip r:embed="rId2"/>
          <a:srcRect r="61205" b="-4710"/>
          <a:stretch/>
        </p:blipFill>
        <p:spPr>
          <a:xfrm>
            <a:off x="314325" y="6201058"/>
            <a:ext cx="348283" cy="3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26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26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26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26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26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26 July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10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26 July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emf"/><Relationship Id="rId11" Type="http://schemas.openxmlformats.org/officeDocument/2006/relationships/image" Target="../media/image22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57F3D19-9331-B24D-BB00-4D2D4BFA95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4191000" y="0"/>
            <a:ext cx="8001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C99636-0021-1343-ABFB-32128EAA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unlock your potential: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E4481-DBEE-F94F-BAB6-D5BE2E2E46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Innovative &amp; Sustainable Strategies for Goal Achievement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AA3422-D5F8-8C43-B045-0925B42D2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601" y="5172075"/>
            <a:ext cx="863600" cy="86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BD96B4-305A-4F42-9B76-0425B3186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601" y="2251810"/>
            <a:ext cx="864453" cy="864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DF9BD-9573-7945-97B0-1771DC628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990" y="12858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06E5FF-8324-5D43-937B-70C0312BA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7890" y="3233738"/>
            <a:ext cx="849311" cy="849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F3B0A9-D53F-2442-A54C-8DD122CF49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6003" y="2262188"/>
            <a:ext cx="854075" cy="854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3F3BB8-68E6-154D-8AC8-B9B2E5B7FC9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23601" y="1289844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459CD9-8D13-AE4D-A556-625F46F5F057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44113" y="4198938"/>
            <a:ext cx="869156" cy="8691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96E50C-C0CC-8F47-A4F3-0CE6DDBADC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8913" y="5187950"/>
            <a:ext cx="8477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59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4663-71F1-CA45-A7CF-CC4960D9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See Yourself as Self-Employed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0F3D-7D47-A94A-8E9F-DF8027D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0B088-76CD-7B41-9E69-235958D68474}" type="datetime3">
              <a:rPr kumimoji="0" lang="en-US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July 2024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C3B5-DC14-954E-9C19-C62140C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B69CA-1C9A-7045-8861-E0372493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FCEF-5573-7E43-8272-70C9D66591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2" y="1416326"/>
            <a:ext cx="4812540" cy="32083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6F3D1-978A-7C4E-9DA7-0D1562E0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415069"/>
            <a:ext cx="6178839" cy="4206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president of your own company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An entrepreneur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 salesman of your own product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First identify the few things you can do that are more valuable and important than all the others</a:t>
            </a:r>
          </a:p>
        </p:txBody>
      </p:sp>
    </p:spTree>
    <p:extLst>
      <p:ext uri="{BB962C8B-B14F-4D97-AF65-F5344CB8AC3E}">
        <p14:creationId xmlns:p14="http://schemas.microsoft.com/office/powerpoint/2010/main" val="2416692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4663-71F1-CA45-A7CF-CC4960D9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Whatever You Concentrate On Grows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6F3D1-978A-7C4E-9DA7-0D1562E0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828800"/>
            <a:ext cx="7600315" cy="4206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Best minds in the world are committed to improving the psychological factors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0F3D-7D47-A94A-8E9F-DF8027D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0B088-76CD-7B41-9E69-235958D68474}" type="datetime3">
              <a:rPr kumimoji="0" lang="en-US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July 2024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C3B5-DC14-954E-9C19-C62140C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B69CA-1C9A-7045-8861-E0372493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FCEF-5573-7E43-8272-70C9D66591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56" b="90000" l="10000" r="88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887" y="1138032"/>
            <a:ext cx="4568030" cy="45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00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9892B-5D9A-3D43-81E1-E98321B47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585D-B8E9-5E48-9F1B-D934391BB022}" type="datetime3">
              <a:rPr lang="en-US" smtClean="0"/>
              <a:t>26 July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6E989-0AB1-CA44-9B21-59435304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F9B26-7E0D-AE42-8AC9-92A13D9AC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3C4663-71F1-CA45-A7CF-CC4960D93326}"/>
              </a:ext>
            </a:extLst>
          </p:cNvPr>
          <p:cNvSpPr txBox="1">
            <a:spLocks/>
          </p:cNvSpPr>
          <p:nvPr/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200" dirty="0" smtClean="0"/>
              <a:t>Improvement Is Automatic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E6F3D1-978A-7C4E-9DA7-0D1562E07FE0}"/>
              </a:ext>
            </a:extLst>
          </p:cNvPr>
          <p:cNvSpPr txBox="1">
            <a:spLocks/>
          </p:cNvSpPr>
          <p:nvPr/>
        </p:nvSpPr>
        <p:spPr>
          <a:xfrm>
            <a:off x="314325" y="1828800"/>
            <a:ext cx="7600315" cy="42068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5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93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Next…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Identify the most vital actions and behaviours in each area, the ones that can bring you the greatest rewards and results in the shortest period of time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02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163" y="1586662"/>
            <a:ext cx="4934194" cy="3403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3C4663-71F1-CA45-A7CF-CC4960D9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law of Increasing Returns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6F3D1-978A-7C4E-9DA7-0D1562E0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828800"/>
            <a:ext cx="7600315" cy="4206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more focused you are on doing the few things that represent the most valuable use of your time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better you become at those activities and the less time it takes you to accomplish each one.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0F3D-7D47-A94A-8E9F-DF8027D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0B088-76CD-7B41-9E69-235958D68474}" type="datetime3">
              <a:rPr kumimoji="0" lang="en-US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July 2024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C3B5-DC14-954E-9C19-C62140C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B69CA-1C9A-7045-8861-E0372493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FCEF-5573-7E43-8272-70C9D66591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70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4663-71F1-CA45-A7CF-CC4960D9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Efficiency Curve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6F3D1-978A-7C4E-9DA7-0D1562E0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828800"/>
            <a:ext cx="6136171" cy="4206875"/>
          </a:xfrm>
        </p:spPr>
        <p:txBody>
          <a:bodyPr/>
          <a:lstStyle/>
          <a:p>
            <a:r>
              <a:rPr lang="en-GB" dirty="0"/>
              <a:t>As you get better, you begin moving forward and downward along this curve, taking less time to get the same quality and quantity of results.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0F3D-7D47-A94A-8E9F-DF8027D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0B088-76CD-7B41-9E69-235958D68474}" type="datetime3">
              <a:rPr kumimoji="0" lang="en-US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July 2024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C3B5-DC14-954E-9C19-C62140C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B69CA-1C9A-7045-8861-E0372493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FCEF-5573-7E43-8272-70C9D66591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03" t="9273" r="-403" b="6106"/>
          <a:stretch/>
        </p:blipFill>
        <p:spPr>
          <a:xfrm>
            <a:off x="6494737" y="1312927"/>
            <a:ext cx="4401861" cy="364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24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9892B-5D9A-3D43-81E1-E98321B47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585D-B8E9-5E48-9F1B-D934391BB022}" type="datetime3">
              <a:rPr lang="en-US" smtClean="0"/>
              <a:t>26 July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6E989-0AB1-CA44-9B21-59435304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F9B26-7E0D-AE42-8AC9-92A13D9AC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D3C4663-71F1-CA45-A7CF-CC4960D93326}"/>
              </a:ext>
            </a:extLst>
          </p:cNvPr>
          <p:cNvSpPr txBox="1">
            <a:spLocks/>
          </p:cNvSpPr>
          <p:nvPr/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dirty="0" smtClean="0"/>
              <a:t>Your Habits Determine Your Destiny</a:t>
            </a:r>
            <a:endParaRPr lang="en-US" sz="2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E6F3D1-978A-7C4E-9DA7-0D1562E07FE0}"/>
              </a:ext>
            </a:extLst>
          </p:cNvPr>
          <p:cNvSpPr txBox="1">
            <a:spLocks/>
          </p:cNvSpPr>
          <p:nvPr/>
        </p:nvSpPr>
        <p:spPr>
          <a:xfrm>
            <a:off x="314325" y="1828800"/>
            <a:ext cx="8352597" cy="42068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5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93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Both learned and learnable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Automatic or conditioned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Good habits are hard to develop but easy to live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Bad habits are easy to develop but hard to live with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56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E673-A693-C041-B38C-6129F7B6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Grand </a:t>
            </a:r>
            <a:r>
              <a:rPr lang="en-US" dirty="0" smtClean="0"/>
              <a:t>SLAM </a:t>
            </a:r>
            <a:r>
              <a:rPr lang="en-US" dirty="0"/>
              <a:t>Formula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7BD04-9DCA-5643-8517-4E14A88AE8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/>
              <a:t>Simplify</a:t>
            </a:r>
          </a:p>
          <a:p>
            <a:pPr algn="ctr"/>
            <a:r>
              <a:rPr lang="en-US" dirty="0"/>
              <a:t>Leverage</a:t>
            </a:r>
          </a:p>
          <a:p>
            <a:pPr algn="ctr"/>
            <a:r>
              <a:rPr lang="en-US" dirty="0"/>
              <a:t>Accelerate</a:t>
            </a:r>
          </a:p>
          <a:p>
            <a:pPr algn="ctr"/>
            <a:r>
              <a:rPr lang="en-US" dirty="0"/>
              <a:t>Multiply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2A9D224-2EAC-D346-A18F-2AE22D1E1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98D9A-ACB3-2B49-B623-09931398B472}" type="datetime3">
              <a:rPr kumimoji="0" lang="en-US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July 2024</a:t>
            </a:fld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0AD5393-5052-7749-9E04-27EE188D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1FB394F-8BBC-A04B-99D6-0FBE56B6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FCEF-5573-7E43-8272-70C9D66591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4122506-2F24-F849-BADD-134FABAAFB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6152355" y="303213"/>
            <a:ext cx="5719765" cy="5732462"/>
          </a:xfrm>
        </p:spPr>
      </p:pic>
    </p:spTree>
    <p:extLst>
      <p:ext uri="{BB962C8B-B14F-4D97-AF65-F5344CB8AC3E}">
        <p14:creationId xmlns:p14="http://schemas.microsoft.com/office/powerpoint/2010/main" val="2817171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4663-71F1-CA45-A7CF-CC4960D9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Simplify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6F3D1-978A-7C4E-9DA7-0D1562E0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828800"/>
            <a:ext cx="7600315" cy="4206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You must be reducing and eliminating activities that take up too much time and contribute very littles to you goals, every day.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0F3D-7D47-A94A-8E9F-DF8027D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0B088-76CD-7B41-9E69-235958D68474}" type="datetime3">
              <a:rPr kumimoji="0" lang="en-US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July 2024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C3B5-DC14-954E-9C19-C62140C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B69CA-1C9A-7045-8861-E0372493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FCEF-5573-7E43-8272-70C9D66591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912" y="1276137"/>
            <a:ext cx="1277153" cy="12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0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4663-71F1-CA45-A7CF-CC4960D9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Leverage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6F3D1-978A-7C4E-9DA7-0D1562E0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415069"/>
            <a:ext cx="7600315" cy="4206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Other People’s Knowledge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Other People’s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Other People’s Money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Other People’s Successes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Other People’s Failures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Other People’s Ideas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Other People’s Contacts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0F3D-7D47-A94A-8E9F-DF8027D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0B088-76CD-7B41-9E69-235958D68474}" type="datetime3">
              <a:rPr kumimoji="0" lang="en-US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July 2024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C3B5-DC14-954E-9C19-C62140C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B69CA-1C9A-7045-8861-E0372493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FCEF-5573-7E43-8272-70C9D66591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007" y="0"/>
            <a:ext cx="2437555" cy="245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17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4663-71F1-CA45-A7CF-CC4960D9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6F3D1-978A-7C4E-9DA7-0D1562E0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828800"/>
            <a:ext cx="7600315" cy="4206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Act quickly to satisfy the needs of other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Looking for ways to do things faster for the key people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0F3D-7D47-A94A-8E9F-DF8027D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0B088-76CD-7B41-9E69-235958D68474}" type="datetime3">
              <a:rPr kumimoji="0" lang="en-US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July 2024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C3B5-DC14-954E-9C19-C62140C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B69CA-1C9A-7045-8861-E0372493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FCEF-5573-7E43-8272-70C9D66591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883" y="1828800"/>
            <a:ext cx="85351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38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96600-21B3-9746-B4F4-76B6C5663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839" y="2627427"/>
            <a:ext cx="3760788" cy="622670"/>
          </a:xfrm>
        </p:spPr>
        <p:txBody>
          <a:bodyPr>
            <a:noAutofit/>
          </a:bodyPr>
          <a:lstStyle/>
          <a:p>
            <a:pPr algn="ctr"/>
            <a:r>
              <a:rPr lang="en-US" sz="2000" i="1" dirty="0" smtClean="0"/>
              <a:t>“It is always seems impossible until it’s done”</a:t>
            </a:r>
            <a:endParaRPr lang="en-US" sz="2000" i="1" dirty="0"/>
          </a:p>
          <a:p>
            <a:pPr algn="ctr"/>
            <a:endParaRPr lang="en-US" sz="2000" i="1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8D96600-21B3-9746-B4F4-76B6C5663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326" y="3663805"/>
            <a:ext cx="3760788" cy="520569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Nelson </a:t>
            </a:r>
            <a:r>
              <a:rPr lang="en-US" sz="2000" dirty="0" err="1" smtClean="0"/>
              <a:t>Rholihlahla</a:t>
            </a:r>
            <a:r>
              <a:rPr lang="en-US" sz="2000" dirty="0" smtClean="0"/>
              <a:t> Mandela</a:t>
            </a:r>
            <a:endParaRPr lang="en-US" sz="2000" dirty="0"/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19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4663-71F1-CA45-A7CF-CC4960D9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6F3D1-978A-7C4E-9DA7-0D1562E0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828800"/>
            <a:ext cx="7600315" cy="4206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Multiply yourself by working with other people who have skills and abilities that are complementary to your own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0F3D-7D47-A94A-8E9F-DF8027D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0B088-76CD-7B41-9E69-235958D68474}" type="datetime3">
              <a:rPr kumimoji="0" lang="en-US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July 2024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C3B5-DC14-954E-9C19-C62140C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B69CA-1C9A-7045-8861-E0372493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FCEF-5573-7E43-8272-70C9D66591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956" y="0"/>
            <a:ext cx="2437555" cy="245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24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4663-71F1-CA45-A7CF-CC4960D9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6F3D1-978A-7C4E-9DA7-0D1562E0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828800"/>
            <a:ext cx="7600315" cy="4206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Balance life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Determine what your needs are spirituality and form family, work, body and mind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0F3D-7D47-A94A-8E9F-DF8027D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0B088-76CD-7B41-9E69-235958D68474}" type="datetime3">
              <a:rPr kumimoji="0" lang="en-US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July 2024</a:t>
            </a:fld>
            <a:endParaRPr kumimoji="0" lang="en-US" sz="8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C3B5-DC14-954E-9C19-C62140C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B69CA-1C9A-7045-8861-E0372493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FCEF-5573-7E43-8272-70C9D66591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912" y="1276137"/>
            <a:ext cx="1277153" cy="12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73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0DD371D6-CC9E-FB4E-3FE0-30548F255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74" y="-217714"/>
            <a:ext cx="13589003" cy="711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85527-3B10-9D4E-B4E4-D2348C395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6D76C-1407-3B42-BA80-B6103997F2E3}" type="datetime3">
              <a:rPr lang="en-US" smtClean="0"/>
              <a:t>26 July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698619-6731-0E4F-8BD7-C3FA3427B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646F1-EA98-BA46-A747-4210D7884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6F1D6-4C73-4D47-A17C-D3260F7C46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1668" y="341312"/>
            <a:ext cx="4134180" cy="5656816"/>
          </a:xfrm>
        </p:spPr>
        <p:txBody>
          <a:bodyPr/>
          <a:lstStyle/>
          <a:p>
            <a:pPr marL="0" indent="0"/>
            <a:r>
              <a:rPr lang="en-GB" dirty="0">
                <a:solidFill>
                  <a:schemeClr val="bg1"/>
                </a:solidFill>
              </a:rPr>
              <a:t>Double Your Time Off</a:t>
            </a:r>
          </a:p>
          <a:p>
            <a:pPr marL="0" indent="0"/>
            <a:endParaRPr lang="en-GB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Balance life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Determine what your needs are spirituality and form family, work, body and mind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BA2FA-5CA3-0A45-9E87-069CCCF1C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8BB98C-88B0-C043-B95F-69BB8F9E4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69C209-2C66-224C-9015-AE6423FEC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612FAD-7AED-1248-BF3E-849CF4864F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DD5DE2-1C51-6D4C-AC5D-9C219F29155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BD7377-04F4-D541-B233-10DF7506F34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744B49-D120-DD4B-B40E-A95C474D066A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82C55C-5344-8F40-9DDD-368F88768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r="63744" b="-701"/>
          <a:stretch/>
        </p:blipFill>
        <p:spPr>
          <a:xfrm>
            <a:off x="329184" y="6252436"/>
            <a:ext cx="384926" cy="40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65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4663-71F1-CA45-A7CF-CC4960D9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Steps to Doubling Your Income and Doubling Your Time Off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6F3D1-978A-7C4E-9DA7-0D1562E0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Identify the few tasks that contribute the greatest value to your work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Identify the routine task and activities that consume so much time but contribute little to your long term goals. Then Delegate!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Used Grand Slam Formula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Have time to relax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Organised activities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Prioritised activities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Implement activities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Attention to the things you do and be aware of yourself and your actions. Make a good habits!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0F3D-7D47-A94A-8E9F-DF8027D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0B088-76CD-7B41-9E69-235958D68474}" type="datetime3">
              <a:rPr lang="en-US" smtClean="0"/>
              <a:t>26 July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C3B5-DC14-954E-9C19-C62140C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B69CA-1C9A-7045-8861-E0372493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12793-5437-554E-F6F4-673EA33E4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2145" y="72130"/>
            <a:ext cx="608907" cy="60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66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C4663-71F1-CA45-A7CF-CC4960D9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 Are Responsible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6F3D1-978A-7C4E-9DA7-0D1562E0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828800"/>
            <a:ext cx="6563986" cy="4206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Accept responsibility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Form now on, no matter what happens, You will say to yourself “I am responsible!”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Have control over your 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 your confidence and energy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High self-esteem, self-respect &amp; pride brings direction to what you do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0F3D-7D47-A94A-8E9F-DF8027D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0B088-76CD-7B41-9E69-235958D68474}" type="datetime3">
              <a:rPr lang="en-US" smtClean="0"/>
              <a:t>26 July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C3B5-DC14-954E-9C19-C62140C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B69CA-1C9A-7045-8861-E0372493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24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D21FD4-2FFB-AB64-30F6-7D620B162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311" y="822325"/>
            <a:ext cx="4791075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22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5CA87-0E18-454F-B888-F682EC4CF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497B-14A5-5443-B3E4-46F4ED5E5B8C}" type="datetime3">
              <a:rPr lang="en-US" smtClean="0"/>
              <a:t>26 July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870DE-0077-3646-A84C-197979467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1701" y="6385418"/>
            <a:ext cx="2795587" cy="198812"/>
          </a:xfrm>
        </p:spPr>
        <p:txBody>
          <a:bodyPr/>
          <a:lstStyle/>
          <a:p>
            <a:r>
              <a:rPr lang="en-US" dirty="0"/>
              <a:t>Innovative &amp; Sustainable Strategies for Goal Achievement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6CE49-40F1-FD43-9956-1E705EB5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1F4DE7-A70B-1F43-849C-38DC1A9EB785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GRACE</a:t>
            </a:r>
            <a:endParaRPr lang="en-US" sz="4400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B1F4DE7-A70B-1F43-849C-38DC1A9EB78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84757" y="2007763"/>
            <a:ext cx="2537903" cy="4043363"/>
          </a:xfrm>
        </p:spPr>
        <p:txBody>
          <a:bodyPr/>
          <a:lstStyle/>
          <a:p>
            <a:pPr algn="ctr"/>
            <a:r>
              <a:rPr lang="en-US" sz="4400" dirty="0" smtClean="0"/>
              <a:t>TRUTH</a:t>
            </a:r>
            <a:endParaRPr lang="en-US" sz="4400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B1F4DE7-A70B-1F43-849C-38DC1A9EB78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947149" y="2007763"/>
            <a:ext cx="2537903" cy="4043363"/>
          </a:xfrm>
        </p:spPr>
        <p:txBody>
          <a:bodyPr/>
          <a:lstStyle/>
          <a:p>
            <a:pPr algn="ctr"/>
            <a:r>
              <a:rPr lang="en-US" sz="4400" dirty="0" smtClean="0"/>
              <a:t>TIME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3805380" y="1865742"/>
            <a:ext cx="1016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+</a:t>
            </a:r>
            <a:endParaRPr lang="en-ZA" sz="4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27818" y="1884211"/>
            <a:ext cx="1016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+</a:t>
            </a:r>
            <a:endParaRPr lang="en-ZA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08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C85C1-BC4F-3845-BB85-373D5FA99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pPr/>
              <a:t>26 July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FA818F-EFD8-5440-B9C0-988B4677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2B90E-B1C6-7C40-A610-D7922CD3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ED07DD5-EC8E-C54F-A7D4-153F9A316B9E}"/>
              </a:ext>
            </a:extLst>
          </p:cNvPr>
          <p:cNvSpPr txBox="1">
            <a:spLocks/>
          </p:cNvSpPr>
          <p:nvPr/>
        </p:nvSpPr>
        <p:spPr>
          <a:xfrm>
            <a:off x="2838866" y="2358957"/>
            <a:ext cx="7398439" cy="14874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60000"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5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93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10D"/>
              </a:buClr>
              <a:buSzPct val="80000"/>
              <a:buFont typeface="System Font Regular"/>
              <a:buChar char="–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66688"/>
            <a:r>
              <a:rPr lang="en-US" sz="8000" b="1" dirty="0" smtClean="0">
                <a:solidFill>
                  <a:schemeClr val="bg1"/>
                </a:solidFill>
              </a:rPr>
              <a:t>THANK YOU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16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9892B-5D9A-3D43-81E1-E98321B47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585D-B8E9-5E48-9F1B-D934391BB022}" type="datetime3">
              <a:rPr lang="en-US" smtClean="0"/>
              <a:t>26 July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6E989-0AB1-CA44-9B21-59435304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F9B26-7E0D-AE42-8AC9-92A13D9AC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85" y="637625"/>
            <a:ext cx="5248993" cy="479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42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0F3D-7D47-A94A-8E9F-DF8027D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0B088-76CD-7B41-9E69-235958D68474}" type="datetime3">
              <a:rPr lang="en-US" smtClean="0"/>
              <a:t>26 July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C3B5-DC14-954E-9C19-C62140CB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B69CA-1C9A-7045-8861-E0372493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4</a:t>
            </a:fld>
            <a:endParaRPr lang="en-US"/>
          </a:p>
        </p:txBody>
      </p:sp>
      <p:sp>
        <p:nvSpPr>
          <p:cNvPr id="12" name="Donut 11"/>
          <p:cNvSpPr/>
          <p:nvPr/>
        </p:nvSpPr>
        <p:spPr>
          <a:xfrm>
            <a:off x="4721087" y="1421297"/>
            <a:ext cx="2683565" cy="2643808"/>
          </a:xfrm>
          <a:prstGeom prst="donut">
            <a:avLst>
              <a:gd name="adj" fmla="val 996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5162619" y="1815135"/>
            <a:ext cx="1794014" cy="1822588"/>
          </a:xfrm>
          <a:prstGeom prst="donut">
            <a:avLst>
              <a:gd name="adj" fmla="val 996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5493852" y="2146852"/>
            <a:ext cx="1145487" cy="1142380"/>
          </a:xfrm>
          <a:prstGeom prst="donut">
            <a:avLst>
              <a:gd name="adj" fmla="val 1257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5" b="98330" l="1554" r="98835">
                        <a14:foregroundMark x1="4772" y1="21399" x2="23973" y2="44363"/>
                        <a14:foregroundMark x1="6271" y1="63048" x2="28912" y2="89979"/>
                        <a14:foregroundMark x1="74695" y1="19102" x2="94562" y2="44885"/>
                        <a14:foregroundMark x1="64761" y1="17850" x2="70144" y2="20355"/>
                        <a14:foregroundMark x1="50943" y1="54697" x2="50111" y2="56994"/>
                        <a14:foregroundMark x1="70533" y1="21608" x2="51609" y2="54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8514" y="599123"/>
            <a:ext cx="7407553" cy="3938089"/>
          </a:xfrm>
          <a:prstGeom prst="rect">
            <a:avLst/>
          </a:prstGeom>
        </p:spPr>
      </p:pic>
      <p:sp>
        <p:nvSpPr>
          <p:cNvPr id="15" name="Title 13">
            <a:extLst>
              <a:ext uri="{FF2B5EF4-FFF2-40B4-BE49-F238E27FC236}">
                <a16:creationId xmlns:a16="http://schemas.microsoft.com/office/drawing/2014/main" id="{D3E163B9-E17F-254B-BC68-35A415A4F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</p:spPr>
        <p:txBody>
          <a:bodyPr/>
          <a:lstStyle/>
          <a:p>
            <a:r>
              <a:rPr lang="en-US" dirty="0" smtClean="0"/>
              <a:t>Use Goals To Your Advantage</a:t>
            </a:r>
            <a:endParaRPr lang="en-US" dirty="0"/>
          </a:p>
        </p:txBody>
      </p:sp>
      <p:sp>
        <p:nvSpPr>
          <p:cNvPr id="16" name="Title 13">
            <a:extLst>
              <a:ext uri="{FF2B5EF4-FFF2-40B4-BE49-F238E27FC236}">
                <a16:creationId xmlns:a16="http://schemas.microsoft.com/office/drawing/2014/main" id="{D3E163B9-E17F-254B-BC68-35A415A4FEEC}"/>
              </a:ext>
            </a:extLst>
          </p:cNvPr>
          <p:cNvSpPr txBox="1">
            <a:spLocks/>
          </p:cNvSpPr>
          <p:nvPr/>
        </p:nvSpPr>
        <p:spPr>
          <a:xfrm>
            <a:off x="1606413" y="4772488"/>
            <a:ext cx="1407694" cy="7139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400" dirty="0" smtClean="0"/>
              <a:t>What </a:t>
            </a:r>
            <a:r>
              <a:rPr lang="en-US" sz="1400" i="1" dirty="0" smtClean="0"/>
              <a:t>exactly</a:t>
            </a:r>
            <a:r>
              <a:rPr lang="en-US" sz="1400" dirty="0" smtClean="0"/>
              <a:t> are you trying to achieve</a:t>
            </a:r>
            <a:endParaRPr lang="en-US" sz="1400" dirty="0"/>
          </a:p>
        </p:txBody>
      </p:sp>
      <p:sp>
        <p:nvSpPr>
          <p:cNvPr id="17" name="Title 13">
            <a:extLst>
              <a:ext uri="{FF2B5EF4-FFF2-40B4-BE49-F238E27FC236}">
                <a16:creationId xmlns:a16="http://schemas.microsoft.com/office/drawing/2014/main" id="{D3E163B9-E17F-254B-BC68-35A415A4FEEC}"/>
              </a:ext>
            </a:extLst>
          </p:cNvPr>
          <p:cNvSpPr txBox="1">
            <a:spLocks/>
          </p:cNvSpPr>
          <p:nvPr/>
        </p:nvSpPr>
        <p:spPr>
          <a:xfrm>
            <a:off x="3442747" y="4772488"/>
            <a:ext cx="1547747" cy="7139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400" dirty="0" smtClean="0"/>
              <a:t>How will you know when you’ve achieved it?</a:t>
            </a:r>
            <a:endParaRPr lang="en-US" sz="1400" dirty="0"/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D3E163B9-E17F-254B-BC68-35A415A4FEEC}"/>
              </a:ext>
            </a:extLst>
          </p:cNvPr>
          <p:cNvSpPr txBox="1">
            <a:spLocks/>
          </p:cNvSpPr>
          <p:nvPr/>
        </p:nvSpPr>
        <p:spPr>
          <a:xfrm>
            <a:off x="5359501" y="4772488"/>
            <a:ext cx="1468235" cy="7139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400" dirty="0" smtClean="0"/>
              <a:t>Is it genuinely possible to achieve it?</a:t>
            </a:r>
            <a:endParaRPr lang="en-US" sz="1400" dirty="0"/>
          </a:p>
        </p:txBody>
      </p:sp>
      <p:sp>
        <p:nvSpPr>
          <p:cNvPr id="19" name="Title 13">
            <a:extLst>
              <a:ext uri="{FF2B5EF4-FFF2-40B4-BE49-F238E27FC236}">
                <a16:creationId xmlns:a16="http://schemas.microsoft.com/office/drawing/2014/main" id="{D3E163B9-E17F-254B-BC68-35A415A4FEEC}"/>
              </a:ext>
            </a:extLst>
          </p:cNvPr>
          <p:cNvSpPr txBox="1">
            <a:spLocks/>
          </p:cNvSpPr>
          <p:nvPr/>
        </p:nvSpPr>
        <p:spPr>
          <a:xfrm>
            <a:off x="7335694" y="4772488"/>
            <a:ext cx="1468235" cy="7139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400" dirty="0" smtClean="0"/>
              <a:t>Does it contribute to your agency’s revenue growth?</a:t>
            </a:r>
            <a:endParaRPr lang="en-US" sz="1400" dirty="0"/>
          </a:p>
        </p:txBody>
      </p:sp>
      <p:sp>
        <p:nvSpPr>
          <p:cNvPr id="20" name="Title 13">
            <a:extLst>
              <a:ext uri="{FF2B5EF4-FFF2-40B4-BE49-F238E27FC236}">
                <a16:creationId xmlns:a16="http://schemas.microsoft.com/office/drawing/2014/main" id="{D3E163B9-E17F-254B-BC68-35A415A4FEEC}"/>
              </a:ext>
            </a:extLst>
          </p:cNvPr>
          <p:cNvSpPr txBox="1">
            <a:spLocks/>
          </p:cNvSpPr>
          <p:nvPr/>
        </p:nvSpPr>
        <p:spPr>
          <a:xfrm>
            <a:off x="9341258" y="4772488"/>
            <a:ext cx="1468235" cy="7139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400" dirty="0" smtClean="0"/>
              <a:t>When do you want to achieve this by?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6355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E673-A693-C041-B38C-6129F7B63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70" y="875494"/>
            <a:ext cx="5705475" cy="378198"/>
          </a:xfrm>
        </p:spPr>
        <p:txBody>
          <a:bodyPr/>
          <a:lstStyle/>
          <a:p>
            <a:r>
              <a:rPr lang="en-US" dirty="0" smtClean="0"/>
              <a:t>700 000 000 Housing Units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2A9D224-2EAC-D346-A18F-2AE22D1E1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98D9A-ACB3-2B49-B623-09931398B472}" type="datetime3">
              <a:rPr lang="en-US" smtClean="0"/>
              <a:t>26 July 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0AD5393-5052-7749-9E04-27EE188D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1FB394F-8BBC-A04B-99D6-0FBE56B6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927" y="875494"/>
            <a:ext cx="5967920" cy="39786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A53E673-A693-C041-B38C-6129F7B6308F}"/>
              </a:ext>
            </a:extLst>
          </p:cNvPr>
          <p:cNvSpPr txBox="1">
            <a:spLocks/>
          </p:cNvSpPr>
          <p:nvPr/>
        </p:nvSpPr>
        <p:spPr>
          <a:xfrm>
            <a:off x="249670" y="1623639"/>
            <a:ext cx="5705475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310 000 Schools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A53E673-A693-C041-B38C-6129F7B6308F}"/>
              </a:ext>
            </a:extLst>
          </p:cNvPr>
          <p:cNvSpPr txBox="1">
            <a:spLocks/>
          </p:cNvSpPr>
          <p:nvPr/>
        </p:nvSpPr>
        <p:spPr>
          <a:xfrm>
            <a:off x="249669" y="2408730"/>
            <a:ext cx="5705475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85 000 Health </a:t>
            </a:r>
            <a:r>
              <a:rPr lang="en-US" dirty="0" err="1" smtClean="0"/>
              <a:t>Centres</a:t>
            </a: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A53E673-A693-C041-B38C-6129F7B6308F}"/>
              </a:ext>
            </a:extLst>
          </p:cNvPr>
          <p:cNvSpPr txBox="1">
            <a:spLocks/>
          </p:cNvSpPr>
          <p:nvPr/>
        </p:nvSpPr>
        <p:spPr>
          <a:xfrm>
            <a:off x="249669" y="5345894"/>
            <a:ext cx="4821095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dirty="0"/>
              <a:t>b</a:t>
            </a:r>
            <a:r>
              <a:rPr lang="en-US" sz="2000" dirty="0" smtClean="0"/>
              <a:t>y 2050</a:t>
            </a:r>
            <a:endParaRPr lang="en-US" sz="20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A53E673-A693-C041-B38C-6129F7B6308F}"/>
              </a:ext>
            </a:extLst>
          </p:cNvPr>
          <p:cNvSpPr txBox="1">
            <a:spLocks/>
          </p:cNvSpPr>
          <p:nvPr/>
        </p:nvSpPr>
        <p:spPr>
          <a:xfrm>
            <a:off x="249668" y="4579958"/>
            <a:ext cx="5705475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7 Health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Centres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A53E673-A693-C041-B38C-6129F7B6308F}"/>
              </a:ext>
            </a:extLst>
          </p:cNvPr>
          <p:cNvSpPr txBox="1">
            <a:spLocks/>
          </p:cNvSpPr>
          <p:nvPr/>
        </p:nvSpPr>
        <p:spPr>
          <a:xfrm>
            <a:off x="249667" y="3868904"/>
            <a:ext cx="5705475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25 Schools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A53E673-A693-C041-B38C-6129F7B6308F}"/>
              </a:ext>
            </a:extLst>
          </p:cNvPr>
          <p:cNvSpPr txBox="1">
            <a:spLocks/>
          </p:cNvSpPr>
          <p:nvPr/>
        </p:nvSpPr>
        <p:spPr>
          <a:xfrm>
            <a:off x="249666" y="3157850"/>
            <a:ext cx="5705475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16 000 Housing Units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927" y="871478"/>
            <a:ext cx="5967920" cy="4471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090" y="871479"/>
            <a:ext cx="6545285" cy="447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6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903DF1-98E4-7943-9E91-F0FC396A80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rgbClr val="FF610D"/>
          </a:solidFill>
        </p:spPr>
        <p:txBody>
          <a:bodyPr/>
          <a:lstStyle/>
          <a:p>
            <a:endParaRPr lang="en-US" sz="1200" b="0" dirty="0" smtClean="0"/>
          </a:p>
          <a:p>
            <a:endParaRPr lang="en-US" sz="12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0" dirty="0" smtClean="0"/>
              <a:t>Situated in </a:t>
            </a:r>
            <a:r>
              <a:rPr lang="en-US" sz="1600" b="0" dirty="0" err="1" smtClean="0"/>
              <a:t>Twecu</a:t>
            </a:r>
            <a:r>
              <a:rPr lang="en-US" sz="1600" b="0" dirty="0"/>
              <a:t> </a:t>
            </a:r>
            <a:r>
              <a:rPr lang="en-US" sz="1600" b="0" dirty="0" smtClean="0"/>
              <a:t>near King Williams Town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0" dirty="0" smtClean="0"/>
              <a:t>Eastern Cape, 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0" dirty="0" smtClean="0"/>
              <a:t>186 Pupils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0" dirty="0"/>
              <a:t>4</a:t>
            </a:r>
            <a:r>
              <a:rPr lang="en-US" sz="1600" b="0" dirty="0" smtClean="0"/>
              <a:t> Teachers, 2 Assistants</a:t>
            </a:r>
            <a:endParaRPr lang="en-US" sz="1600" b="0" dirty="0"/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9DB19B-6D4C-084D-A2A3-169ED1D18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APARA Global School Project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31C1D-DC4E-7643-A264-BC95830A2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3986-7BF2-0746-AD8B-D1EB6734F17D}" type="datetime3">
              <a:rPr lang="en-US" smtClean="0"/>
              <a:t>26 July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4156D-E726-F847-9DDB-F59B6EF87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36CE3-2EB6-7F47-B775-EC5DEF31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026"/>
          <a:stretch/>
        </p:blipFill>
        <p:spPr>
          <a:xfrm>
            <a:off x="4259108" y="3091070"/>
            <a:ext cx="4500944" cy="3071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" y="1157202"/>
            <a:ext cx="3944783" cy="295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99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903DF1-98E4-7943-9E91-F0FC396A80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rgbClr val="FF610D"/>
          </a:solidFill>
        </p:spPr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dirty="0" smtClean="0">
              <a:solidFill>
                <a:srgbClr val="FFFFFF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dirty="0">
              <a:solidFill>
                <a:srgbClr val="FFFFFF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dirty="0" smtClean="0">
              <a:solidFill>
                <a:srgbClr val="FFFFFF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5 Volunteers</a:t>
            </a:r>
            <a:endParaRPr lang="en-US" sz="2000" b="0" dirty="0">
              <a:solidFill>
                <a:srgbClr val="FFFFFF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240 000 ZAR</a:t>
            </a:r>
            <a:endParaRPr lang="en-US" sz="2000" b="0" dirty="0">
              <a:solidFill>
                <a:srgbClr val="FFFFFF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12 Months</a:t>
            </a:r>
            <a:endParaRPr lang="en-US" sz="2000" b="0" dirty="0">
              <a:solidFill>
                <a:srgbClr val="FFFFFF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FFFFFF"/>
                </a:solidFill>
              </a:rPr>
              <a:t>Stakeholder Management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2000" b="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31C1D-DC4E-7643-A264-BC95830A2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43986-7BF2-0746-AD8B-D1EB6734F17D}" type="datetime3">
              <a:rPr lang="en-US" smtClean="0"/>
              <a:t>26 July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4156D-E726-F847-9DDB-F59B6EF87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36CE3-2EB6-7F47-B775-EC5DEF31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873741"/>
            <a:ext cx="3944783" cy="26298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108" y="2952709"/>
            <a:ext cx="3907911" cy="2928328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F9DB19B-6D4C-084D-A2A3-169ED1D18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 dirty="0" smtClean="0"/>
              <a:t>APARA Global School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011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E19AE-B47A-9A49-B520-C0D5AEFAC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3" y="2433412"/>
            <a:ext cx="6339471" cy="2387600"/>
          </a:xfrm>
        </p:spPr>
        <p:txBody>
          <a:bodyPr/>
          <a:lstStyle/>
          <a:p>
            <a:r>
              <a:rPr lang="en-US" sz="3200" dirty="0" smtClean="0"/>
              <a:t>HOW DO YOU UNLOCK?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76B68B-2DB9-4845-A0B8-B43B7B39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A137B-C7C6-C645-B935-914D2DAAF35A}" type="datetime3">
              <a:rPr lang="en-US" smtClean="0"/>
              <a:t>26 July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22F2C-D606-F342-A868-F7C12C2D9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79966-B419-1445-AF2F-B0AD6CEC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42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C46BB-356C-E945-B3A3-26A234B0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1" y="420861"/>
            <a:ext cx="5705475" cy="763962"/>
          </a:xfrm>
        </p:spPr>
        <p:txBody>
          <a:bodyPr/>
          <a:lstStyle/>
          <a:p>
            <a:r>
              <a:rPr lang="en-GB" dirty="0"/>
              <a:t>Double Your Value, Double Your Income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8AC6F-3714-8A46-B173-853C633CC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1561" y="1686836"/>
            <a:ext cx="5705475" cy="42100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1st: The 80/20 Rule: </a:t>
            </a:r>
            <a:endParaRPr lang="en-GB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20</a:t>
            </a:r>
            <a:r>
              <a:rPr lang="en-GB" dirty="0"/>
              <a:t>% of tasks gives 80% of the value of all the things you do</a:t>
            </a:r>
            <a:r>
              <a:rPr lang="en-GB" dirty="0" smtClean="0"/>
              <a:t>.</a:t>
            </a:r>
          </a:p>
          <a:p>
            <a:pPr lvl="1" indent="0">
              <a:buNone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2nd: Identify activities in the 80%, downsize, delegate, and eliminate</a:t>
            </a:r>
          </a:p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9155C33-8EF7-1049-9D26-1D713AEA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E6344-EE14-7E4A-AC31-B51FAA17DD2B}" type="datetime3">
              <a:rPr kumimoji="0" lang="en-US" sz="800" b="0" i="0" u="none" strike="noStrike" kern="1200" cap="all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July 2024</a:t>
            </a:fld>
            <a:endParaRPr kumimoji="0" lang="en-US" sz="80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731060D-2DB6-C34A-9EDE-DAB2BD85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969FAE2-84D7-F146-925D-46C1E983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3FCEF-5573-7E43-8272-70C9D66591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EF000E4-BBF2-0C4C-B3E2-AC91CE7249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307180" y="302838"/>
            <a:ext cx="5720139" cy="5732837"/>
          </a:xfrm>
        </p:spPr>
      </p:pic>
    </p:spTree>
    <p:extLst>
      <p:ext uri="{BB962C8B-B14F-4D97-AF65-F5344CB8AC3E}">
        <p14:creationId xmlns:p14="http://schemas.microsoft.com/office/powerpoint/2010/main" val="939833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F942E8DB801E49B476BCD21D80CA57" ma:contentTypeVersion="4" ma:contentTypeDescription="Create a new document." ma:contentTypeScope="" ma:versionID="be55edb8b329fc03d0843cc2aa8fb4b6">
  <xsd:schema xmlns:xsd="http://www.w3.org/2001/XMLSchema" xmlns:xs="http://www.w3.org/2001/XMLSchema" xmlns:p="http://schemas.microsoft.com/office/2006/metadata/properties" xmlns:ns2="e1e7ea6e-673f-40ae-a11d-1f24fe440446" targetNamespace="http://schemas.microsoft.com/office/2006/metadata/properties" ma:root="true" ma:fieldsID="f6bdc55c50e266cde13c6395ba08bde4" ns2:_="">
    <xsd:import namespace="e1e7ea6e-673f-40ae-a11d-1f24fe4404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e7ea6e-673f-40ae-a11d-1f24fe4404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3098AA-BF0C-4CED-8566-FD1712F25A7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1e7ea6e-673f-40ae-a11d-1f24fe44044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31775E-FD77-4D1E-9938-F4D5A3D3C8C0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e1e7ea6e-673f-40ae-a11d-1f24fe440446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450</TotalTime>
  <Words>745</Words>
  <Application>Microsoft Office PowerPoint</Application>
  <PresentationFormat>Widescreen</PresentationFormat>
  <Paragraphs>179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GT Pressura Mono</vt:lpstr>
      <vt:lpstr>System Font Regular</vt:lpstr>
      <vt:lpstr>Office Theme</vt:lpstr>
      <vt:lpstr>How to unlock your potential:</vt:lpstr>
      <vt:lpstr>PowerPoint Presentation</vt:lpstr>
      <vt:lpstr>PowerPoint Presentation</vt:lpstr>
      <vt:lpstr>Use Goals To Your Advantage</vt:lpstr>
      <vt:lpstr>700 000 000 Housing Units</vt:lpstr>
      <vt:lpstr>APARA Global School Project</vt:lpstr>
      <vt:lpstr>APARA Global School Project</vt:lpstr>
      <vt:lpstr>HOW DO YOU UNLOCK?</vt:lpstr>
      <vt:lpstr>Double Your Value, Double Your Income</vt:lpstr>
      <vt:lpstr>See Yourself as Self-Employed</vt:lpstr>
      <vt:lpstr>Whatever You Concentrate On Grows</vt:lpstr>
      <vt:lpstr>PowerPoint Presentation</vt:lpstr>
      <vt:lpstr>The law of Increasing Returns</vt:lpstr>
      <vt:lpstr>The Efficiency Curve</vt:lpstr>
      <vt:lpstr>PowerPoint Presentation</vt:lpstr>
      <vt:lpstr>The Grand SLAM Formula</vt:lpstr>
      <vt:lpstr>Simplify</vt:lpstr>
      <vt:lpstr>Leverage</vt:lpstr>
      <vt:lpstr>Accelerate</vt:lpstr>
      <vt:lpstr>Multiply</vt:lpstr>
      <vt:lpstr>Multiply</vt:lpstr>
      <vt:lpstr>PowerPoint Presentation</vt:lpstr>
      <vt:lpstr>The Steps to Doubling Your Income and Doubling Your Time Off</vt:lpstr>
      <vt:lpstr>You Are Responsible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Ayanda Nyikana</cp:lastModifiedBy>
  <cp:revision>38</cp:revision>
  <cp:lastPrinted>2019-09-11T19:09:11Z</cp:lastPrinted>
  <dcterms:created xsi:type="dcterms:W3CDTF">2019-09-17T13:44:44Z</dcterms:created>
  <dcterms:modified xsi:type="dcterms:W3CDTF">2024-07-26T09:23:51Z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0x01010002F942E8DB801E49B476BCD21D80CA57</vt:lpwstr>
  </property>
</Properties>
</file>